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1096b26a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1096b26a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2d4098ea8_0_27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2d4098ea8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5ade16e9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c5ade16e9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1096b26a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c1096b26a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c0ce0879b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c0ce0879b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0b96fcac8_1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0b96fcac8_1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e965474a9_3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e965474a9_3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0b96fcac8_1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0b96fcac8_1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2d4098ea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2d4098e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0d640a3a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0d640a3a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2d4098ea8_0_9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2d4098ea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0d640a3a1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0d640a3a1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2d4098ea8_0_1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2d4098ea8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1096b26a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1096b26a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c722fed5c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c722fed5c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 MF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0" y="1940728"/>
            <a:ext cx="9144000" cy="910200"/>
          </a:xfrm>
          <a:prstGeom prst="rect">
            <a:avLst/>
          </a:prstGeom>
          <a:ln>
            <a:noFill/>
          </a:ln>
          <a:effectLst>
            <a:outerShdw rotWithShape="0" algn="bl" dir="2700000" dist="1905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0" y="3238450"/>
            <a:ext cx="9144000" cy="1241700"/>
          </a:xfrm>
          <a:prstGeom prst="rect">
            <a:avLst/>
          </a:prstGeom>
          <a:effectLst>
            <a:outerShdw rotWithShape="0" algn="bl" dir="2700000" dist="19050">
              <a:srgbClr val="000000"/>
            </a:outerShdw>
          </a:effectLst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11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11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5" name="Google Shape;65;p11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888888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2" name="Google Shape;72;p1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" name="Google Shape;73;p13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35205"/>
              </a:buClr>
              <a:buSzPts val="3600"/>
              <a:buNone/>
              <a:defRPr sz="3600">
                <a:solidFill>
                  <a:srgbClr val="E3520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5" name="Google Shape;75;p1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14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" name="Google Shape;79;p1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Google Shape;83;p15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" name="Google Shape;84;p15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" name="Google Shape;85;p15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35205"/>
              </a:buClr>
              <a:buSzPts val="9600"/>
              <a:buFont typeface="Lato"/>
              <a:buNone/>
              <a:defRPr sz="9600">
                <a:solidFill>
                  <a:srgbClr val="E35205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 2 1">
  <p:cSld name="TITLE_2">
    <p:bg>
      <p:bgPr>
        <a:solidFill>
          <a:srgbClr val="FFFFFF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3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" name="Google Shape;15;p3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" name="Google Shape;16;p3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1">
  <p:cSld name="TITLE_2_1">
    <p:bg>
      <p:bgPr>
        <a:solidFill>
          <a:srgbClr val="FFFFFF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" name="Google Shape;22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" name="Google Shape;23;p4"/>
          <p:cNvSpPr txBox="1"/>
          <p:nvPr>
            <p:ph type="ctrTitle"/>
          </p:nvPr>
        </p:nvSpPr>
        <p:spPr>
          <a:xfrm>
            <a:off x="2371725" y="630225"/>
            <a:ext cx="6331500" cy="550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35205"/>
              </a:buClr>
              <a:buSzPts val="3000"/>
              <a:buNone/>
              <a:defRPr>
                <a:solidFill>
                  <a:srgbClr val="E3520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25" name="Google Shape;25;p4"/>
          <p:cNvSpPr txBox="1"/>
          <p:nvPr>
            <p:ph idx="1" type="subTitle"/>
          </p:nvPr>
        </p:nvSpPr>
        <p:spPr>
          <a:xfrm>
            <a:off x="2390275" y="1181025"/>
            <a:ext cx="6331500" cy="3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2">
  <p:cSld name="TITLE_2_1_1">
    <p:bg>
      <p:bgPr>
        <a:solidFill>
          <a:srgbClr val="E35205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" name="Google Shape;28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" name="Google Shape;29;p5"/>
          <p:cNvSpPr txBox="1"/>
          <p:nvPr>
            <p:ph type="ctrTitle"/>
          </p:nvPr>
        </p:nvSpPr>
        <p:spPr>
          <a:xfrm>
            <a:off x="2371725" y="630225"/>
            <a:ext cx="6331500" cy="550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2390275" y="1181025"/>
            <a:ext cx="6331500" cy="3299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 1">
  <p:cSld name="TITLE_1">
    <p:bg>
      <p:bgPr>
        <a:solidFill>
          <a:schemeClr val="dk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Google Shape;33;p6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4" name="Google Shape;34;p6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5" name="Google Shape;35;p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6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" name="Google Shape;41;p7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7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" name="Google Shape;46;p8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" name="Google Shape;47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9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" name="Google Shape;53;p9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4" name="Google Shape;54;p9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" name="Google Shape;55;p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" name="Google Shape;58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1" name="Google Shape;61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oreilly.com/library/view/head-first-design/0596007124/" TargetMode="External"/><Relationship Id="rId4" Type="http://schemas.openxmlformats.org/officeDocument/2006/relationships/hyperlink" Target="https://refactoring.guru/design-patterns/decorator" TargetMode="External"/><Relationship Id="rId5" Type="http://schemas.openxmlformats.org/officeDocument/2006/relationships/hyperlink" Target="https://de.wikipedia.org/wiki/Decorator#" TargetMode="External"/><Relationship Id="rId6" Type="http://schemas.openxmlformats.org/officeDocument/2006/relationships/hyperlink" Target="https://docs.google.com/presentation/d/1CQ_fGLY4sUbspgUs4ofqQ1vx3TEc1NCpAYPaxvpThjA/edit#slide=id.gcb9a0b074_1_0" TargetMode="External"/><Relationship Id="rId7" Type="http://schemas.openxmlformats.org/officeDocument/2006/relationships/hyperlink" Target="https://try.kotlinlang.org/" TargetMode="External"/><Relationship Id="rId8" Type="http://schemas.openxmlformats.org/officeDocument/2006/relationships/hyperlink" Target="https://github.com/christopherstock/Mayflower_DesignPatterns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hyperlink" Target="https://translate.google.com/community" TargetMode="External"/><Relationship Id="rId5" Type="http://schemas.openxmlformats.org/officeDocument/2006/relationships/hyperlink" Target="https://translate.google.com/community" TargetMode="External"/><Relationship Id="rId6" Type="http://schemas.openxmlformats.org/officeDocument/2006/relationships/hyperlink" Target="https://translate.google.com/community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christopherstock/Mayflower_DesignPatterns/tree/master/src/main/kotlin/decorator1" TargetMode="External"/><Relationship Id="rId4" Type="http://schemas.openxmlformats.org/officeDocument/2006/relationships/image" Target="../media/image3.png"/><Relationship Id="rId5" Type="http://schemas.openxmlformats.org/officeDocument/2006/relationships/hyperlink" Target="https://github.com/christopherstock/Mayflower_DesignPatterns/tree/master/src/main/kotlin/decorator1" TargetMode="External"/><Relationship Id="rId6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christopherstock/Mayflower_DesignPatterns/tree/master/src/main/kotlin/decorator2" TargetMode="External"/><Relationship Id="rId4" Type="http://schemas.openxmlformats.org/officeDocument/2006/relationships/image" Target="../media/image3.png"/><Relationship Id="rId5" Type="http://schemas.openxmlformats.org/officeDocument/2006/relationships/hyperlink" Target="https://github.com/christopherstock/Mayflower_DesignPatterns/tree/master/src/main/kotlin/decorator2" TargetMode="External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ctrTitle"/>
          </p:nvPr>
        </p:nvSpPr>
        <p:spPr>
          <a:xfrm>
            <a:off x="0" y="1940728"/>
            <a:ext cx="9144000" cy="9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Decorator Pattern</a:t>
            </a:r>
            <a:endParaRPr/>
          </a:p>
        </p:txBody>
      </p:sp>
      <p:sp>
        <p:nvSpPr>
          <p:cNvPr id="95" name="Google Shape;95;p17"/>
          <p:cNvSpPr txBox="1"/>
          <p:nvPr>
            <p:ph idx="1" type="subTitle"/>
          </p:nvPr>
        </p:nvSpPr>
        <p:spPr>
          <a:xfrm>
            <a:off x="0" y="3238450"/>
            <a:ext cx="91440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Pattern DoJo, 16. März 2021</a:t>
            </a:r>
            <a:endParaRPr sz="2400"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2803" y="304228"/>
            <a:ext cx="2023375" cy="32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ctrTitle"/>
          </p:nvPr>
        </p:nvSpPr>
        <p:spPr>
          <a:xfrm>
            <a:off x="2371725" y="630225"/>
            <a:ext cx="63315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Implementierung</a:t>
            </a:r>
            <a:endParaRPr/>
          </a:p>
        </p:txBody>
      </p:sp>
      <p:sp>
        <p:nvSpPr>
          <p:cNvPr id="161" name="Google Shape;161;p26"/>
          <p:cNvSpPr txBox="1"/>
          <p:nvPr>
            <p:ph idx="1" type="subTitle"/>
          </p:nvPr>
        </p:nvSpPr>
        <p:spPr>
          <a:xfrm>
            <a:off x="2390275" y="1181025"/>
            <a:ext cx="6331500" cy="3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de">
                <a:solidFill>
                  <a:schemeClr val="dk2"/>
                </a:solidFill>
              </a:rPr>
              <a:t>Die Instanz eines </a:t>
            </a:r>
            <a:r>
              <a:rPr lang="de">
                <a:solidFill>
                  <a:srgbClr val="E35205"/>
                </a:solidFill>
              </a:rPr>
              <a:t>Dekorierers</a:t>
            </a:r>
            <a:r>
              <a:rPr lang="de">
                <a:solidFill>
                  <a:schemeClr val="dk2"/>
                </a:solidFill>
              </a:rPr>
              <a:t> wird vor die zu </a:t>
            </a:r>
            <a:r>
              <a:rPr lang="de">
                <a:solidFill>
                  <a:srgbClr val="E35205"/>
                </a:solidFill>
              </a:rPr>
              <a:t>dekorierende</a:t>
            </a:r>
            <a:r>
              <a:rPr lang="de">
                <a:solidFill>
                  <a:schemeClr val="dk2"/>
                </a:solidFill>
              </a:rPr>
              <a:t> Klasse geschaltet.</a:t>
            </a:r>
            <a:br>
              <a:rPr lang="de">
                <a:solidFill>
                  <a:schemeClr val="dk2"/>
                </a:solidFill>
              </a:rPr>
            </a:b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de">
                <a:solidFill>
                  <a:schemeClr val="dk2"/>
                </a:solidFill>
              </a:rPr>
              <a:t>Der </a:t>
            </a:r>
            <a:r>
              <a:rPr lang="de">
                <a:solidFill>
                  <a:srgbClr val="E35205"/>
                </a:solidFill>
              </a:rPr>
              <a:t>Dekorierer</a:t>
            </a:r>
            <a:r>
              <a:rPr lang="de">
                <a:solidFill>
                  <a:schemeClr val="dk2"/>
                </a:solidFill>
              </a:rPr>
              <a:t> implementiert die gleiche </a:t>
            </a:r>
            <a:r>
              <a:rPr lang="de">
                <a:solidFill>
                  <a:srgbClr val="E35205"/>
                </a:solidFill>
              </a:rPr>
              <a:t>Schnittstelle</a:t>
            </a:r>
            <a:r>
              <a:rPr lang="de">
                <a:solidFill>
                  <a:schemeClr val="dk2"/>
                </a:solidFill>
              </a:rPr>
              <a:t> wie die zu dekorierende Klasse.</a:t>
            </a:r>
            <a:br>
              <a:rPr lang="de">
                <a:solidFill>
                  <a:schemeClr val="dk2"/>
                </a:solidFill>
              </a:rPr>
            </a:b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de">
                <a:solidFill>
                  <a:schemeClr val="dk2"/>
                </a:solidFill>
              </a:rPr>
              <a:t>Aufrufe an den </a:t>
            </a:r>
            <a:r>
              <a:rPr lang="de">
                <a:solidFill>
                  <a:srgbClr val="E35205"/>
                </a:solidFill>
              </a:rPr>
              <a:t>Dekorierer</a:t>
            </a:r>
            <a:r>
              <a:rPr lang="de">
                <a:solidFill>
                  <a:schemeClr val="dk2"/>
                </a:solidFill>
              </a:rPr>
              <a:t> werden dann verändert oder unverändert weitergeleitet (Delegation), oder sie werden komplett in Eigenregie verarbeitet.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62" name="Google Shape;162;p26"/>
          <p:cNvPicPr preferRelativeResize="0"/>
          <p:nvPr/>
        </p:nvPicPr>
        <p:blipFill rotWithShape="1">
          <a:blip r:embed="rId3">
            <a:alphaModFix/>
          </a:blip>
          <a:srcRect b="0" l="66221" r="1504" t="0"/>
          <a:stretch/>
        </p:blipFill>
        <p:spPr>
          <a:xfrm>
            <a:off x="397250" y="414300"/>
            <a:ext cx="1888749" cy="292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000">
                <a:solidFill>
                  <a:srgbClr val="E35205"/>
                </a:solidFill>
              </a:rPr>
              <a:t>Imagine hat Spaß am </a:t>
            </a:r>
            <a:r>
              <a:rPr b="1" lang="de" sz="3000">
                <a:solidFill>
                  <a:srgbClr val="E35205"/>
                </a:solidFill>
              </a:rPr>
              <a:t>Decorator Pattern!</a:t>
            </a:r>
            <a:endParaRPr b="1" sz="3000">
              <a:solidFill>
                <a:srgbClr val="E3520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de" sz="1800"/>
              <a:t>Sie </a:t>
            </a:r>
            <a:r>
              <a:rPr lang="de" sz="1800"/>
              <a:t>hat mit dem Einsatz des </a:t>
            </a:r>
            <a:r>
              <a:rPr lang="de" sz="1800">
                <a:solidFill>
                  <a:srgbClr val="E35205"/>
                </a:solidFill>
              </a:rPr>
              <a:t>Decorator</a:t>
            </a:r>
            <a:r>
              <a:rPr lang="de" sz="1800">
                <a:solidFill>
                  <a:srgbClr val="E35205"/>
                </a:solidFill>
              </a:rPr>
              <a:t> Patterns</a:t>
            </a:r>
            <a:r>
              <a:rPr lang="de" sz="1800"/>
              <a:t> eine flexible Struktur geschaffen die für den Anwendungsfall gut passt und flexibel kombiniert und restrukturiert werden kann.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br>
              <a:rPr lang="de" sz="1800"/>
            </a:br>
            <a:r>
              <a:rPr lang="de" sz="1800"/>
              <a:t>Damit kann die Anwendung auch in Zukunft gesund wachsen.</a:t>
            </a:r>
            <a:endParaRPr sz="1800"/>
          </a:p>
        </p:txBody>
      </p:sp>
      <p:pic>
        <p:nvPicPr>
          <p:cNvPr id="168" name="Google Shape;168;p27"/>
          <p:cNvPicPr preferRelativeResize="0"/>
          <p:nvPr/>
        </p:nvPicPr>
        <p:blipFill rotWithShape="1">
          <a:blip r:embed="rId3">
            <a:alphaModFix/>
          </a:blip>
          <a:srcRect b="0" l="25189" r="19143" t="7868"/>
          <a:stretch/>
        </p:blipFill>
        <p:spPr>
          <a:xfrm>
            <a:off x="4488725" y="0"/>
            <a:ext cx="4655271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ctrTitle"/>
          </p:nvPr>
        </p:nvSpPr>
        <p:spPr>
          <a:xfrm>
            <a:off x="2371725" y="630225"/>
            <a:ext cx="63315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Vorteile</a:t>
            </a:r>
            <a:endParaRPr/>
          </a:p>
        </p:txBody>
      </p:sp>
      <p:sp>
        <p:nvSpPr>
          <p:cNvPr id="174" name="Google Shape;174;p28"/>
          <p:cNvSpPr txBox="1"/>
          <p:nvPr>
            <p:ph idx="1" type="subTitle"/>
          </p:nvPr>
        </p:nvSpPr>
        <p:spPr>
          <a:xfrm>
            <a:off x="2390275" y="1181025"/>
            <a:ext cx="6331500" cy="3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de">
                <a:solidFill>
                  <a:schemeClr val="dk2"/>
                </a:solidFill>
              </a:rPr>
              <a:t>Beliebig viele Dekorierer können nacheinander geschaltet werden.</a:t>
            </a:r>
            <a:br>
              <a:rPr lang="de">
                <a:solidFill>
                  <a:schemeClr val="dk2"/>
                </a:solidFill>
              </a:rPr>
            </a:b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de">
                <a:solidFill>
                  <a:schemeClr val="dk2"/>
                </a:solidFill>
              </a:rPr>
              <a:t>Die Dekorierer können zur Laufzeit und auch nach der Instanziierung ausgetauscht werden.</a:t>
            </a:r>
            <a:br>
              <a:rPr lang="de">
                <a:solidFill>
                  <a:schemeClr val="dk2"/>
                </a:solidFill>
              </a:rPr>
            </a:b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de">
                <a:solidFill>
                  <a:schemeClr val="dk2"/>
                </a:solidFill>
                <a:highlight>
                  <a:schemeClr val="lt1"/>
                </a:highlight>
              </a:rPr>
              <a:t>Das Pattern stellt </a:t>
            </a:r>
            <a:r>
              <a:rPr lang="de">
                <a:solidFill>
                  <a:schemeClr val="dk2"/>
                </a:solidFill>
                <a:highlight>
                  <a:schemeClr val="lt1"/>
                </a:highlight>
              </a:rPr>
              <a:t>eine flexiblere Alternative zur Bildung von Unterklassen dar.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ctrTitle"/>
          </p:nvPr>
        </p:nvSpPr>
        <p:spPr>
          <a:xfrm>
            <a:off x="2371725" y="630225"/>
            <a:ext cx="63315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Nachteile</a:t>
            </a:r>
            <a:endParaRPr/>
          </a:p>
        </p:txBody>
      </p:sp>
      <p:sp>
        <p:nvSpPr>
          <p:cNvPr id="180" name="Google Shape;180;p29"/>
          <p:cNvSpPr txBox="1"/>
          <p:nvPr>
            <p:ph idx="1" type="subTitle"/>
          </p:nvPr>
        </p:nvSpPr>
        <p:spPr>
          <a:xfrm>
            <a:off x="2390275" y="1181025"/>
            <a:ext cx="6331500" cy="3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de">
                <a:solidFill>
                  <a:schemeClr val="dk2"/>
                </a:solidFill>
              </a:rPr>
              <a:t>Das Pattern fördert </a:t>
            </a:r>
            <a:r>
              <a:rPr lang="de">
                <a:solidFill>
                  <a:srgbClr val="E35205"/>
                </a:solidFill>
              </a:rPr>
              <a:t>Close Coupling</a:t>
            </a:r>
            <a:r>
              <a:rPr lang="de">
                <a:solidFill>
                  <a:schemeClr val="dk2"/>
                </a:solidFill>
              </a:rPr>
              <a:t> und die </a:t>
            </a:r>
            <a:r>
              <a:rPr lang="de">
                <a:solidFill>
                  <a:srgbClr val="E35205"/>
                </a:solidFill>
              </a:rPr>
              <a:t>mehrfache Vererbung</a:t>
            </a:r>
            <a:r>
              <a:rPr lang="de">
                <a:solidFill>
                  <a:schemeClr val="dk2"/>
                </a:solidFill>
              </a:rPr>
              <a:t> von Klassen.</a:t>
            </a:r>
            <a:br>
              <a:rPr lang="de">
                <a:solidFill>
                  <a:schemeClr val="dk2"/>
                </a:solidFill>
              </a:rPr>
            </a:b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de">
                <a:solidFill>
                  <a:schemeClr val="dk2"/>
                </a:solidFill>
              </a:rPr>
              <a:t>Bei d</a:t>
            </a:r>
            <a:r>
              <a:rPr lang="de"/>
              <a:t>er Verwendung von dekorierten Komponenten müssen die Nachrichten vom Dekorierer an das dekorierte Objekt weitergeleitet werden.</a:t>
            </a:r>
            <a:br>
              <a:rPr lang="de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de"/>
              <a:t>Es ist schwierig, einen Dekorierer hinzuzufügen dessen Verhalten unabhängig von der aufgerufenen Reihenfolge im Dekorie</a:t>
            </a:r>
            <a:r>
              <a:rPr lang="de">
                <a:solidFill>
                  <a:schemeClr val="dk2"/>
                </a:solidFill>
              </a:rPr>
              <a:t>rer Stack sein soll.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4200"/>
              <a:t>Ja zum Decorator Pattern!</a:t>
            </a:r>
            <a:endParaRPr sz="4200"/>
          </a:p>
        </p:txBody>
      </p:sp>
      <p:sp>
        <p:nvSpPr>
          <p:cNvPr id="186" name="Google Shape;186;p30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0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0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/>
              <a:t>Das Decorator Pattern findet häufig Einsatz in API Code </a:t>
            </a:r>
            <a:r>
              <a:rPr lang="de" sz="1600"/>
              <a:t>–</a:t>
            </a:r>
            <a:r>
              <a:rPr lang="de" sz="1600"/>
              <a:t> Beispiele wären die Java Stream API oder Java AWT API.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de" sz="1400"/>
              <a:t>Developer,</a:t>
            </a:r>
            <a:r>
              <a:rPr b="0" lang="de" sz="1400">
                <a:solidFill>
                  <a:schemeClr val="lt1"/>
                </a:solidFill>
              </a:rPr>
              <a:t> </a:t>
            </a:r>
            <a:r>
              <a:rPr b="0" lang="de" sz="1400"/>
              <a:t>Würzburg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89" name="Google Shape;189;p30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de" sz="1600">
                <a:solidFill>
                  <a:schemeClr val="lt1"/>
                </a:solidFill>
              </a:rPr>
              <a:t>Isoliert verbaut kann das Pattern in eigenen APIs gewinnbringend eingesetzt werden.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de" sz="1400">
                <a:solidFill>
                  <a:schemeClr val="lt1"/>
                </a:solidFill>
              </a:rPr>
              <a:t>Developer, München</a:t>
            </a:r>
            <a:endParaRPr sz="1600"/>
          </a:p>
        </p:txBody>
      </p:sp>
      <p:sp>
        <p:nvSpPr>
          <p:cNvPr id="190" name="Google Shape;190;p30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Zitate dienen nur Veranschaulichungszwecken</a:t>
            </a:r>
            <a:endParaRPr i="1"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4200"/>
              <a:t>Nein zum Decorator Pattern!</a:t>
            </a:r>
            <a:endParaRPr sz="4200"/>
          </a:p>
        </p:txBody>
      </p:sp>
      <p:sp>
        <p:nvSpPr>
          <p:cNvPr id="196" name="Google Shape;196;p31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1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1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chemeClr val="lt1"/>
                </a:solidFill>
              </a:rPr>
              <a:t>Das Pattern tut aber ist schwer lesbar. Die Verwendung wurde</a:t>
            </a:r>
            <a:br>
              <a:rPr lang="de" sz="1600">
                <a:solidFill>
                  <a:schemeClr val="lt1"/>
                </a:solidFill>
              </a:rPr>
            </a:br>
            <a:r>
              <a:rPr lang="de" sz="1600">
                <a:solidFill>
                  <a:schemeClr val="lt1"/>
                </a:solidFill>
              </a:rPr>
              <a:t>im Team Alignment abgelehnt.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de" sz="1400"/>
              <a:t>Developer</a:t>
            </a:r>
            <a:r>
              <a:rPr b="0" lang="de" sz="1400">
                <a:solidFill>
                  <a:schemeClr val="lt1"/>
                </a:solidFill>
              </a:rPr>
              <a:t>, </a:t>
            </a:r>
            <a:r>
              <a:rPr b="0" lang="de" sz="1400"/>
              <a:t>Berlin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99" name="Google Shape;199;p31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de" sz="1600">
                <a:solidFill>
                  <a:schemeClr val="lt1"/>
                </a:solidFill>
              </a:rPr>
              <a:t>Es kann schwer sein, die Struktur der Decorator im Nachhinein zu verändern.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de" sz="1400"/>
              <a:t>Developer</a:t>
            </a:r>
            <a:r>
              <a:rPr b="0" lang="de" sz="1400">
                <a:solidFill>
                  <a:schemeClr val="lt1"/>
                </a:solidFill>
              </a:rPr>
              <a:t>, </a:t>
            </a:r>
            <a:r>
              <a:rPr b="0" lang="de" sz="1400"/>
              <a:t>Würzburg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00" name="Google Shape;200;p3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Zitate dienen nur Veranschaulichungszwecken</a:t>
            </a:r>
            <a:endParaRPr i="1"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de" sz="3600">
                <a:solidFill>
                  <a:srgbClr val="E35205"/>
                </a:solidFill>
              </a:rPr>
              <a:t>Vielen Dank für Ihre</a:t>
            </a:r>
            <a:br>
              <a:rPr lang="de" sz="3600">
                <a:solidFill>
                  <a:srgbClr val="E35205"/>
                </a:solidFill>
              </a:rPr>
            </a:br>
            <a:r>
              <a:rPr lang="de" sz="3600">
                <a:solidFill>
                  <a:srgbClr val="E35205"/>
                </a:solidFill>
              </a:rPr>
              <a:t>Aufmerksamkeit!</a:t>
            </a:r>
            <a:endParaRPr sz="2400">
              <a:solidFill>
                <a:srgbClr val="E35205"/>
              </a:solidFill>
            </a:endParaRPr>
          </a:p>
        </p:txBody>
      </p:sp>
      <p:sp>
        <p:nvSpPr>
          <p:cNvPr id="206" name="Google Shape;206;p32"/>
          <p:cNvSpPr txBox="1"/>
          <p:nvPr>
            <p:ph idx="4294967295" type="title"/>
          </p:nvPr>
        </p:nvSpPr>
        <p:spPr>
          <a:xfrm>
            <a:off x="535775" y="2025425"/>
            <a:ext cx="4969800" cy="28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de" sz="1720">
                <a:latin typeface="Lato"/>
                <a:ea typeface="Lato"/>
                <a:cs typeface="Lato"/>
                <a:sym typeface="Lato"/>
              </a:rPr>
              <a:t>Die wichtigsten Design Patterns werden in dem modernen Klassiker </a:t>
            </a:r>
            <a:r>
              <a:rPr b="0" lang="de" sz="1720">
                <a:solidFill>
                  <a:srgbClr val="E35205"/>
                </a:solidFill>
                <a:latin typeface="Lato"/>
                <a:ea typeface="Lato"/>
                <a:cs typeface="Lato"/>
                <a:sym typeface="Lato"/>
              </a:rPr>
              <a:t>Head First Design Patterns</a:t>
            </a:r>
            <a:r>
              <a:rPr b="0" lang="de" sz="1720">
                <a:latin typeface="Lato"/>
                <a:ea typeface="Lato"/>
                <a:cs typeface="Lato"/>
                <a:sym typeface="Lato"/>
              </a:rPr>
              <a:t> ausführlich behandelt.</a:t>
            </a:r>
            <a:endParaRPr b="0" sz="172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990"/>
              <a:buNone/>
            </a:pPr>
            <a:r>
              <a:rPr b="0" lang="de" sz="1675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Mit dem einzigartigen </a:t>
            </a:r>
            <a:r>
              <a:rPr b="0" lang="de" sz="1675">
                <a:solidFill>
                  <a:srgbClr val="E3520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Head First</a:t>
            </a:r>
            <a:r>
              <a:rPr b="0" lang="de" sz="1675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Lernkonzept gelingt es den Autoren, die Materie witzig, leicht verständlich und dennoch gründlich darzustellen. Das ist nicht nur unterhaltsam, sondern auch effektiv.</a:t>
            </a:r>
            <a:endParaRPr b="0" sz="1675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5944" y="712151"/>
            <a:ext cx="3195910" cy="407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ctrTitle"/>
          </p:nvPr>
        </p:nvSpPr>
        <p:spPr>
          <a:xfrm>
            <a:off x="2371725" y="630225"/>
            <a:ext cx="63315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Quellen und mehr Info</a:t>
            </a:r>
            <a:endParaRPr/>
          </a:p>
        </p:txBody>
      </p:sp>
      <p:sp>
        <p:nvSpPr>
          <p:cNvPr id="213" name="Google Shape;213;p33"/>
          <p:cNvSpPr txBox="1"/>
          <p:nvPr>
            <p:ph idx="1" type="subTitle"/>
          </p:nvPr>
        </p:nvSpPr>
        <p:spPr>
          <a:xfrm>
            <a:off x="2390275" y="1181025"/>
            <a:ext cx="6331500" cy="3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2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O’Reilly - Head First Design Patterns</a:t>
            </a:r>
            <a:br>
              <a:rPr b="1" lang="de" sz="2200"/>
            </a:br>
            <a:r>
              <a:rPr lang="de" sz="22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Decorator Pattern - Refactoring Guru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200" u="sng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Wikipedia - Decorator</a:t>
            </a:r>
            <a:endParaRPr sz="2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200" u="sng">
                <a:solidFill>
                  <a:srgbClr val="FFFFFF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Slides Template “Zündende Idee”</a:t>
            </a:r>
            <a:endParaRPr sz="22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200" u="sng">
                <a:solidFill>
                  <a:schemeClr val="lt1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Try the Kotlin Programming Language!</a:t>
            </a:r>
            <a:br>
              <a:rPr b="1" lang="de" sz="2200"/>
            </a:br>
            <a:r>
              <a:rPr lang="de" sz="2200" u="sng">
                <a:solidFill>
                  <a:schemeClr val="lt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Code Beispiele auf GitHub</a:t>
            </a:r>
            <a:endParaRPr sz="2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4"/>
          <p:cNvPicPr preferRelativeResize="0"/>
          <p:nvPr/>
        </p:nvPicPr>
        <p:blipFill rotWithShape="1">
          <a:blip r:embed="rId3">
            <a:alphaModFix/>
          </a:blip>
          <a:srcRect b="14093" l="2132" r="6751" t="65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4"/>
          <p:cNvSpPr txBox="1"/>
          <p:nvPr>
            <p:ph type="title"/>
          </p:nvPr>
        </p:nvSpPr>
        <p:spPr>
          <a:xfrm>
            <a:off x="283100" y="712150"/>
            <a:ext cx="88608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80"/>
              <a:t>Du kannst mithelfen, das Wissen</a:t>
            </a:r>
            <a:endParaRPr sz="36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80"/>
              <a:t>über Modernisierungs- und Design-Patterns weiter</a:t>
            </a:r>
            <a:endParaRPr sz="36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80"/>
              <a:t>zu verbessern, indem Du</a:t>
            </a:r>
            <a:endParaRPr sz="36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80"/>
              <a:t>Dein Wissen in der</a:t>
            </a:r>
            <a:endParaRPr sz="36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80">
                <a:solidFill>
                  <a:srgbClr val="E35205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Gruppe</a:t>
            </a:r>
            <a:r>
              <a:rPr lang="de" sz="368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de" sz="3680">
                <a:solidFill>
                  <a:srgbClr val="E35205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Dev</a:t>
            </a:r>
            <a:r>
              <a:rPr lang="de" sz="3680"/>
              <a:t> teilst.</a:t>
            </a:r>
            <a:endParaRPr sz="368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ctrTitle"/>
          </p:nvPr>
        </p:nvSpPr>
        <p:spPr>
          <a:xfrm>
            <a:off x="2371725" y="630225"/>
            <a:ext cx="63315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Definition</a:t>
            </a:r>
            <a:endParaRPr/>
          </a:p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2390275" y="1181025"/>
            <a:ext cx="6331500" cy="3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2"/>
                </a:solidFill>
                <a:highlight>
                  <a:schemeClr val="lt1"/>
                </a:highlight>
              </a:rPr>
              <a:t>Das </a:t>
            </a:r>
            <a:r>
              <a:rPr lang="de">
                <a:solidFill>
                  <a:srgbClr val="E35205"/>
                </a:solidFill>
                <a:highlight>
                  <a:schemeClr val="lt1"/>
                </a:highlight>
              </a:rPr>
              <a:t>Decorator Pattern</a:t>
            </a:r>
            <a:r>
              <a:rPr lang="de">
                <a:solidFill>
                  <a:schemeClr val="dk2"/>
                </a:solidFill>
                <a:highlight>
                  <a:schemeClr val="lt1"/>
                </a:highlight>
              </a:rPr>
              <a:t> ermöglicht die Ausstattung von Objekten mit zusätzlichen Funktionalitäten indem es in spezielle </a:t>
            </a:r>
            <a:r>
              <a:rPr lang="de">
                <a:solidFill>
                  <a:srgbClr val="E35205"/>
                </a:solidFill>
                <a:highlight>
                  <a:schemeClr val="lt1"/>
                </a:highlight>
              </a:rPr>
              <a:t>Wrapper-Objekte</a:t>
            </a:r>
            <a:r>
              <a:rPr lang="de">
                <a:solidFill>
                  <a:schemeClr val="dk2"/>
                </a:solidFill>
                <a:highlight>
                  <a:schemeClr val="lt1"/>
                </a:highlight>
              </a:rPr>
              <a:t> gefasst wird, welche dieses Verhalten beinhalten.</a:t>
            </a:r>
            <a:endParaRPr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de">
                <a:solidFill>
                  <a:schemeClr val="dk2"/>
                </a:solidFill>
              </a:rPr>
              <a:t>Das </a:t>
            </a:r>
            <a:r>
              <a:rPr lang="de">
                <a:solidFill>
                  <a:srgbClr val="E35205"/>
                </a:solidFill>
              </a:rPr>
              <a:t>Decorator Pattern</a:t>
            </a:r>
            <a:r>
              <a:rPr lang="de">
                <a:solidFill>
                  <a:schemeClr val="dk2"/>
                </a:solidFill>
              </a:rPr>
              <a:t> gehört zur Gruppe der </a:t>
            </a:r>
            <a:r>
              <a:rPr lang="de">
                <a:solidFill>
                  <a:srgbClr val="E35205"/>
                </a:solidFill>
              </a:rPr>
              <a:t>Strukturmuster</a:t>
            </a:r>
            <a:r>
              <a:rPr lang="de">
                <a:solidFill>
                  <a:schemeClr val="dk2"/>
                </a:solidFill>
              </a:rPr>
              <a:t> da es eine bestimmte Strukturierung unserer </a:t>
            </a:r>
            <a:r>
              <a:rPr lang="de">
                <a:solidFill>
                  <a:srgbClr val="E35205"/>
                </a:solidFill>
              </a:rPr>
              <a:t>Klassen</a:t>
            </a:r>
            <a:r>
              <a:rPr lang="de">
                <a:solidFill>
                  <a:schemeClr val="dk2"/>
                </a:solidFill>
              </a:rPr>
              <a:t> und </a:t>
            </a:r>
            <a:r>
              <a:rPr lang="de">
                <a:solidFill>
                  <a:srgbClr val="E35205"/>
                </a:solidFill>
              </a:rPr>
              <a:t>Schnittstellen</a:t>
            </a:r>
            <a:r>
              <a:rPr lang="de">
                <a:solidFill>
                  <a:schemeClr val="dk2"/>
                </a:solidFill>
              </a:rPr>
              <a:t> vorgibt.</a:t>
            </a:r>
            <a:endParaRPr>
              <a:solidFill>
                <a:schemeClr val="dk2"/>
              </a:solidFill>
              <a:highlight>
                <a:schemeClr val="lt1"/>
              </a:highlight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-10737" l="59666" r="6803" t="-12399"/>
          <a:stretch/>
        </p:blipFill>
        <p:spPr>
          <a:xfrm>
            <a:off x="397250" y="414300"/>
            <a:ext cx="1888749" cy="4335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idx="1" type="subTitle"/>
          </p:nvPr>
        </p:nvSpPr>
        <p:spPr>
          <a:xfrm>
            <a:off x="265500" y="4251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583">
                <a:solidFill>
                  <a:srgbClr val="E35205"/>
                </a:solidFill>
              </a:rPr>
              <a:t>Imagine</a:t>
            </a:r>
            <a:r>
              <a:rPr b="1" lang="de" sz="2583">
                <a:solidFill>
                  <a:srgbClr val="E35205"/>
                </a:solidFill>
              </a:rPr>
              <a:t> ist begeistert von </a:t>
            </a:r>
            <a:r>
              <a:rPr b="1" lang="de" sz="2583">
                <a:solidFill>
                  <a:srgbClr val="E35205"/>
                </a:solidFill>
              </a:rPr>
              <a:t>den Möglichkeiten </a:t>
            </a:r>
            <a:r>
              <a:rPr b="1" lang="de" sz="2583">
                <a:solidFill>
                  <a:srgbClr val="E35205"/>
                </a:solidFill>
              </a:rPr>
              <a:t>objekt</a:t>
            </a:r>
            <a:r>
              <a:rPr b="1" lang="de" sz="2583">
                <a:solidFill>
                  <a:srgbClr val="E35205"/>
                </a:solidFill>
              </a:rPr>
              <a:t>- </a:t>
            </a:r>
            <a:r>
              <a:rPr b="1" lang="de" sz="2583">
                <a:solidFill>
                  <a:srgbClr val="E35205"/>
                </a:solidFill>
              </a:rPr>
              <a:t>orientierter Sprachen!</a:t>
            </a:r>
            <a:endParaRPr b="1" sz="2583">
              <a:solidFill>
                <a:srgbClr val="E3520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de" sz="1800"/>
              <a:t>Imagine</a:t>
            </a:r>
            <a:r>
              <a:rPr lang="de" sz="1800"/>
              <a:t> und ihr Team sollen ein Bestellsystem für eine große </a:t>
            </a:r>
            <a:r>
              <a:rPr lang="de" sz="1800">
                <a:solidFill>
                  <a:srgbClr val="E35205"/>
                </a:solidFill>
              </a:rPr>
              <a:t>Pizzarestaurantkette</a:t>
            </a:r>
            <a:r>
              <a:rPr lang="de" sz="1800"/>
              <a:t> </a:t>
            </a:r>
            <a:r>
              <a:rPr lang="de" sz="1800"/>
              <a:t>entwickeln.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de" sz="1800"/>
              <a:t>Neben verschiedenen </a:t>
            </a:r>
            <a:r>
              <a:rPr lang="de" sz="1800">
                <a:solidFill>
                  <a:srgbClr val="E35205"/>
                </a:solidFill>
              </a:rPr>
              <a:t>Pizzasorten</a:t>
            </a:r>
            <a:r>
              <a:rPr lang="de" sz="1800"/>
              <a:t> sollen beliebige </a:t>
            </a:r>
            <a:r>
              <a:rPr lang="de" sz="1800">
                <a:solidFill>
                  <a:srgbClr val="E35205"/>
                </a:solidFill>
              </a:rPr>
              <a:t>Beläge</a:t>
            </a:r>
            <a:r>
              <a:rPr lang="de" sz="1800"/>
              <a:t> unabhängig zur Verfügung stehen und beliebig kombiniert werden.</a:t>
            </a:r>
            <a:endParaRPr sz="1800"/>
          </a:p>
        </p:txBody>
      </p:sp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 b="5059" l="0" r="0" t="21183"/>
          <a:stretch/>
        </p:blipFill>
        <p:spPr>
          <a:xfrm>
            <a:off x="4488725" y="0"/>
            <a:ext cx="465526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de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Alle handelnden Personen sind frei erfunden</a:t>
            </a:r>
            <a:endParaRPr i="1"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ctrTitle"/>
          </p:nvPr>
        </p:nvSpPr>
        <p:spPr>
          <a:xfrm>
            <a:off x="2371725" y="630225"/>
            <a:ext cx="63315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Problem</a:t>
            </a:r>
            <a:endParaRPr/>
          </a:p>
        </p:txBody>
      </p:sp>
      <p:sp>
        <p:nvSpPr>
          <p:cNvPr id="116" name="Google Shape;116;p20"/>
          <p:cNvSpPr txBox="1"/>
          <p:nvPr>
            <p:ph idx="1" type="subTitle"/>
          </p:nvPr>
        </p:nvSpPr>
        <p:spPr>
          <a:xfrm>
            <a:off x="2390275" y="1181025"/>
            <a:ext cx="6331500" cy="3299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de">
                <a:solidFill>
                  <a:schemeClr val="dk2"/>
                </a:solidFill>
              </a:rPr>
              <a:t>Die Entität </a:t>
            </a:r>
            <a:r>
              <a:rPr lang="de">
                <a:solidFill>
                  <a:srgbClr val="E35205"/>
                </a:solidFill>
              </a:rPr>
              <a:t>Pizza</a:t>
            </a:r>
            <a:r>
              <a:rPr lang="de">
                <a:solidFill>
                  <a:schemeClr val="dk2"/>
                </a:solidFill>
              </a:rPr>
              <a:t> soll mit der Entität </a:t>
            </a:r>
            <a:r>
              <a:rPr lang="de">
                <a:solidFill>
                  <a:srgbClr val="E35205"/>
                </a:solidFill>
              </a:rPr>
              <a:t>Topping</a:t>
            </a:r>
            <a:r>
              <a:rPr lang="de">
                <a:solidFill>
                  <a:schemeClr val="dk2"/>
                </a:solidFill>
              </a:rPr>
              <a:t> unabhängig </a:t>
            </a:r>
            <a:r>
              <a:rPr lang="de">
                <a:solidFill>
                  <a:schemeClr val="dk2"/>
                </a:solidFill>
              </a:rPr>
              <a:t>voneinander aber beliebig oft miteinander kombiniert </a:t>
            </a:r>
            <a:r>
              <a:rPr lang="de">
                <a:solidFill>
                  <a:schemeClr val="dk2"/>
                </a:solidFill>
              </a:rPr>
              <a:t>werden.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de">
                <a:solidFill>
                  <a:schemeClr val="dk2"/>
                </a:solidFill>
              </a:rPr>
              <a:t>Mit dem </a:t>
            </a:r>
            <a:r>
              <a:rPr lang="de">
                <a:solidFill>
                  <a:srgbClr val="E35205"/>
                </a:solidFill>
              </a:rPr>
              <a:t>Decorator Pattern</a:t>
            </a:r>
            <a:r>
              <a:rPr lang="de">
                <a:solidFill>
                  <a:schemeClr val="dk2"/>
                </a:solidFill>
              </a:rPr>
              <a:t> kann Imagine die objektorientierte Konzeptionierung der Sprache in ihrer Anwendung voll entfalten.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17" name="Google Shape;117;p2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2841" y="3316247"/>
            <a:ext cx="483026" cy="36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>
            <a:hlinkClick r:id="rId5"/>
          </p:cNvPr>
          <p:cNvSpPr txBox="1"/>
          <p:nvPr/>
        </p:nvSpPr>
        <p:spPr>
          <a:xfrm>
            <a:off x="2727225" y="3313475"/>
            <a:ext cx="1539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d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Decorator1.kt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9" name="Google Shape;119;p20"/>
          <p:cNvPicPr preferRelativeResize="0"/>
          <p:nvPr/>
        </p:nvPicPr>
        <p:blipFill rotWithShape="1">
          <a:blip r:embed="rId6">
            <a:alphaModFix/>
          </a:blip>
          <a:srcRect b="-10737" l="30592" r="35877" t="-12399"/>
          <a:stretch/>
        </p:blipFill>
        <p:spPr>
          <a:xfrm>
            <a:off x="397250" y="414300"/>
            <a:ext cx="1888749" cy="4335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 rotWithShape="1">
          <a:blip r:embed="rId3">
            <a:alphaModFix/>
          </a:blip>
          <a:srcRect b="0" l="287" r="12535" t="6454"/>
          <a:stretch/>
        </p:blipFill>
        <p:spPr>
          <a:xfrm>
            <a:off x="0" y="0"/>
            <a:ext cx="9144000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800">
                <a:solidFill>
                  <a:srgbClr val="E35205"/>
                </a:solidFill>
              </a:rPr>
              <a:t>Neue Anforderungen</a:t>
            </a:r>
            <a:endParaRPr b="1" sz="2800">
              <a:solidFill>
                <a:srgbClr val="E3520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de">
                <a:solidFill>
                  <a:srgbClr val="FFFFFF"/>
                </a:solidFill>
              </a:rPr>
              <a:t>Nun sollen sowohl neue </a:t>
            </a:r>
            <a:r>
              <a:rPr lang="de">
                <a:solidFill>
                  <a:srgbClr val="E35205"/>
                </a:solidFill>
              </a:rPr>
              <a:t>Pizzasorten</a:t>
            </a:r>
            <a:r>
              <a:rPr lang="de">
                <a:solidFill>
                  <a:srgbClr val="FFFFFF"/>
                </a:solidFill>
              </a:rPr>
              <a:t>, neue </a:t>
            </a:r>
            <a:r>
              <a:rPr lang="de">
                <a:solidFill>
                  <a:srgbClr val="E35205"/>
                </a:solidFill>
              </a:rPr>
              <a:t>Pizzabeläge</a:t>
            </a:r>
            <a:r>
              <a:rPr lang="de">
                <a:solidFill>
                  <a:srgbClr val="FFFFFF"/>
                </a:solidFill>
              </a:rPr>
              <a:t> sowie ein </a:t>
            </a:r>
            <a:r>
              <a:rPr lang="de">
                <a:solidFill>
                  <a:srgbClr val="E35205"/>
                </a:solidFill>
              </a:rPr>
              <a:t>Abrechnungssystem </a:t>
            </a:r>
            <a:r>
              <a:rPr lang="de">
                <a:solidFill>
                  <a:srgbClr val="FFFFFF"/>
                </a:solidFill>
              </a:rPr>
              <a:t>für alle Objekte</a:t>
            </a:r>
            <a:br>
              <a:rPr lang="de">
                <a:solidFill>
                  <a:srgbClr val="FFFFFF"/>
                </a:solidFill>
              </a:rPr>
            </a:br>
            <a:r>
              <a:rPr lang="de">
                <a:solidFill>
                  <a:srgbClr val="FFFFFF"/>
                </a:solidFill>
              </a:rPr>
              <a:t>eingeführt werden.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de">
                <a:solidFill>
                  <a:srgbClr val="FFFFFF"/>
                </a:solidFill>
              </a:rPr>
              <a:t>Mit dem </a:t>
            </a:r>
            <a:r>
              <a:rPr lang="de">
                <a:solidFill>
                  <a:srgbClr val="FFFFFF"/>
                </a:solidFill>
              </a:rPr>
              <a:t>verbauten</a:t>
            </a:r>
            <a:r>
              <a:rPr lang="de">
                <a:solidFill>
                  <a:srgbClr val="FFFFFF"/>
                </a:solidFill>
              </a:rPr>
              <a:t> </a:t>
            </a:r>
            <a:r>
              <a:rPr lang="de">
                <a:solidFill>
                  <a:srgbClr val="E35205"/>
                </a:solidFill>
              </a:rPr>
              <a:t>Decorator Pattern</a:t>
            </a:r>
            <a:r>
              <a:rPr lang="de">
                <a:solidFill>
                  <a:srgbClr val="FFFFFF"/>
                </a:solidFill>
              </a:rPr>
              <a:t> kann Imagine diese Erweiterungen schnell realisieren.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ctrTitle"/>
          </p:nvPr>
        </p:nvSpPr>
        <p:spPr>
          <a:xfrm>
            <a:off x="2371725" y="630225"/>
            <a:ext cx="63315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Lösung</a:t>
            </a:r>
            <a:endParaRPr/>
          </a:p>
        </p:txBody>
      </p:sp>
      <p:sp>
        <p:nvSpPr>
          <p:cNvPr id="132" name="Google Shape;132;p22"/>
          <p:cNvSpPr txBox="1"/>
          <p:nvPr>
            <p:ph idx="1" type="subTitle"/>
          </p:nvPr>
        </p:nvSpPr>
        <p:spPr>
          <a:xfrm>
            <a:off x="2390275" y="1181025"/>
            <a:ext cx="6331500" cy="3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de">
                <a:solidFill>
                  <a:schemeClr val="dk2"/>
                </a:solidFill>
              </a:rPr>
              <a:t>Weitere Subklassen von</a:t>
            </a:r>
            <a:r>
              <a:rPr lang="de">
                <a:solidFill>
                  <a:schemeClr val="dk2"/>
                </a:solidFill>
              </a:rPr>
              <a:t> </a:t>
            </a:r>
            <a:r>
              <a:rPr lang="de">
                <a:solidFill>
                  <a:srgbClr val="E35205"/>
                </a:solidFill>
              </a:rPr>
              <a:t>Pizza</a:t>
            </a:r>
            <a:r>
              <a:rPr lang="de">
                <a:solidFill>
                  <a:schemeClr val="dk2"/>
                </a:solidFill>
              </a:rPr>
              <a:t> und </a:t>
            </a:r>
            <a:r>
              <a:rPr lang="de">
                <a:solidFill>
                  <a:srgbClr val="E35205"/>
                </a:solidFill>
              </a:rPr>
              <a:t>Topping</a:t>
            </a:r>
            <a:r>
              <a:rPr lang="de">
                <a:solidFill>
                  <a:schemeClr val="dk2"/>
                </a:solidFill>
              </a:rPr>
              <a:t> können jederzeit und unabhängig voneinander eingeführt, verwendet und kombiniert werden.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33" name="Google Shape;133;p2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2841" y="2202807"/>
            <a:ext cx="483026" cy="36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>
            <a:hlinkClick r:id="rId5"/>
          </p:cNvPr>
          <p:cNvSpPr txBox="1"/>
          <p:nvPr/>
        </p:nvSpPr>
        <p:spPr>
          <a:xfrm>
            <a:off x="2727225" y="2200035"/>
            <a:ext cx="1539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d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Decorator2</a:t>
            </a:r>
            <a:r>
              <a:rPr lang="d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.kt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5" name="Google Shape;135;p22"/>
          <p:cNvPicPr preferRelativeResize="0"/>
          <p:nvPr/>
        </p:nvPicPr>
        <p:blipFill rotWithShape="1">
          <a:blip r:embed="rId6">
            <a:alphaModFix/>
          </a:blip>
          <a:srcRect b="-10737" l="8972" r="57497" t="-12399"/>
          <a:stretch/>
        </p:blipFill>
        <p:spPr>
          <a:xfrm>
            <a:off x="397250" y="414300"/>
            <a:ext cx="1888749" cy="4335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3"/>
          <p:cNvPicPr preferRelativeResize="0"/>
          <p:nvPr/>
        </p:nvPicPr>
        <p:blipFill rotWithShape="1">
          <a:blip r:embed="rId3">
            <a:alphaModFix/>
          </a:blip>
          <a:srcRect b="32" l="-29" r="2800" t="17533"/>
          <a:stretch/>
        </p:blipFill>
        <p:spPr>
          <a:xfrm>
            <a:off x="0" y="0"/>
            <a:ext cx="4049849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4425841" y="764281"/>
            <a:ext cx="4342200" cy="368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000">
                <a:solidFill>
                  <a:schemeClr val="dk1"/>
                </a:solidFill>
              </a:rPr>
              <a:t>Technische Schulden?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de" sz="1800">
                <a:solidFill>
                  <a:srgbClr val="000000"/>
                </a:solidFill>
              </a:rPr>
              <a:t>Der Code arbeitet korrekt und Imagine hat das Pattern richtig angewandt. Aber ist der Einsatz des Decorator Patterns wirklich überlegt? Hierüber gibt es unterschiedliche Ansichten.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ctrTitle"/>
          </p:nvPr>
        </p:nvSpPr>
        <p:spPr>
          <a:xfrm>
            <a:off x="2371725" y="630225"/>
            <a:ext cx="63315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Anwendbarkeit</a:t>
            </a:r>
            <a:endParaRPr/>
          </a:p>
        </p:txBody>
      </p:sp>
      <p:sp>
        <p:nvSpPr>
          <p:cNvPr id="147" name="Google Shape;147;p24"/>
          <p:cNvSpPr txBox="1"/>
          <p:nvPr>
            <p:ph idx="1" type="subTitle"/>
          </p:nvPr>
        </p:nvSpPr>
        <p:spPr>
          <a:xfrm>
            <a:off x="2390275" y="1181025"/>
            <a:ext cx="6331500" cy="3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>
                <a:solidFill>
                  <a:schemeClr val="dk2"/>
                </a:solidFill>
              </a:rPr>
              <a:t>Das Pattern kann angewendet werden wenn es schwierig oder unmöglich ist, das Verhalten eines Objekts </a:t>
            </a:r>
            <a:r>
              <a:rPr lang="de">
                <a:solidFill>
                  <a:srgbClr val="E35205"/>
                </a:solidFill>
              </a:rPr>
              <a:t>mittels Vererbung</a:t>
            </a:r>
            <a:r>
              <a:rPr lang="de">
                <a:solidFill>
                  <a:schemeClr val="dk2"/>
                </a:solidFill>
              </a:rPr>
              <a:t> zu erweitern.</a:t>
            </a:r>
            <a:br>
              <a:rPr lang="de">
                <a:solidFill>
                  <a:schemeClr val="dk2"/>
                </a:solidFill>
              </a:rPr>
            </a:b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>
                <a:solidFill>
                  <a:srgbClr val="E35205"/>
                </a:solidFill>
              </a:rPr>
              <a:t>Single Responsibility Prinzip</a:t>
            </a:r>
            <a:r>
              <a:rPr lang="de">
                <a:solidFill>
                  <a:schemeClr val="dk2"/>
                </a:solidFill>
              </a:rPr>
              <a:t>: Eine monolithische Klasse mit vielen unterschiedlichen Verhaltensweisen kann in kleinere separate Einheiten zerlegt werden.</a:t>
            </a:r>
            <a:endParaRPr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1155" r="66569" t="0"/>
          <a:stretch/>
        </p:blipFill>
        <p:spPr>
          <a:xfrm>
            <a:off x="397250" y="414300"/>
            <a:ext cx="1888749" cy="292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ctrTitle"/>
          </p:nvPr>
        </p:nvSpPr>
        <p:spPr>
          <a:xfrm>
            <a:off x="2371725" y="630225"/>
            <a:ext cx="6331500" cy="5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Verwendung</a:t>
            </a:r>
            <a:endParaRPr/>
          </a:p>
        </p:txBody>
      </p:sp>
      <p:sp>
        <p:nvSpPr>
          <p:cNvPr id="154" name="Google Shape;154;p25"/>
          <p:cNvSpPr txBox="1"/>
          <p:nvPr>
            <p:ph idx="1" type="subTitle"/>
          </p:nvPr>
        </p:nvSpPr>
        <p:spPr>
          <a:xfrm>
            <a:off x="2390275" y="1181025"/>
            <a:ext cx="6331500" cy="32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de">
                <a:solidFill>
                  <a:schemeClr val="dk2"/>
                </a:solidFill>
              </a:rPr>
              <a:t>Mit dem Pattern kann die </a:t>
            </a:r>
            <a:r>
              <a:rPr lang="de">
                <a:solidFill>
                  <a:srgbClr val="E35205"/>
                </a:solidFill>
              </a:rPr>
              <a:t>Business Logik</a:t>
            </a:r>
            <a:r>
              <a:rPr lang="de">
                <a:solidFill>
                  <a:schemeClr val="dk2"/>
                </a:solidFill>
              </a:rPr>
              <a:t> in Ebenen strukturiert werden, ein </a:t>
            </a:r>
            <a:r>
              <a:rPr lang="de">
                <a:solidFill>
                  <a:srgbClr val="E35205"/>
                </a:solidFill>
              </a:rPr>
              <a:t>Decorator</a:t>
            </a:r>
            <a:r>
              <a:rPr lang="de">
                <a:solidFill>
                  <a:schemeClr val="dk2"/>
                </a:solidFill>
              </a:rPr>
              <a:t> für jede Ebene erstellt und Objekte mit beliebigen Kombinationen dieser Business-Logiken erstellt werden.</a:t>
            </a:r>
            <a:br>
              <a:rPr lang="de">
                <a:solidFill>
                  <a:schemeClr val="dk2"/>
                </a:solidFill>
              </a:rPr>
            </a:b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>
                <a:solidFill>
                  <a:schemeClr val="dk2"/>
                </a:solidFill>
              </a:rPr>
              <a:t>Es können mehrere unterschiedliche Verhaltensweisen kombiniert werden indem ein Objekt in </a:t>
            </a:r>
            <a:r>
              <a:rPr lang="de">
                <a:solidFill>
                  <a:srgbClr val="E35205"/>
                </a:solidFill>
              </a:rPr>
              <a:t>mehrere Dekoratoren</a:t>
            </a:r>
            <a:r>
              <a:rPr lang="de">
                <a:solidFill>
                  <a:schemeClr val="dk2"/>
                </a:solidFill>
              </a:rPr>
              <a:t> gewrappt wird.</a:t>
            </a:r>
            <a:endParaRPr/>
          </a:p>
        </p:txBody>
      </p:sp>
      <p:pic>
        <p:nvPicPr>
          <p:cNvPr id="155" name="Google Shape;155;p25"/>
          <p:cNvPicPr preferRelativeResize="0"/>
          <p:nvPr/>
        </p:nvPicPr>
        <p:blipFill rotWithShape="1">
          <a:blip r:embed="rId3">
            <a:alphaModFix/>
          </a:blip>
          <a:srcRect b="0" l="33481" r="34243" t="0"/>
          <a:stretch/>
        </p:blipFill>
        <p:spPr>
          <a:xfrm>
            <a:off x="397250" y="414300"/>
            <a:ext cx="1888749" cy="292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